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5" r:id="rId8"/>
    <p:sldId id="267" r:id="rId9"/>
    <p:sldId id="264" r:id="rId10"/>
    <p:sldId id="266" r:id="rId11"/>
    <p:sldId id="268" r:id="rId12"/>
    <p:sldId id="259" r:id="rId13"/>
    <p:sldId id="271" r:id="rId14"/>
    <p:sldId id="270" r:id="rId15"/>
    <p:sldId id="269" r:id="rId16"/>
    <p:sldId id="272" r:id="rId17"/>
    <p:sldId id="263" r:id="rId1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221C6-606A-44D4-8E5B-9250DC92C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3E211A-21AF-4682-B5A0-CB1150700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645C1-7280-4D7A-BFFA-89F9C87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4F6BEC-FE40-4852-872A-DC5EC0131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7601F6-5184-4068-9C9D-90680CA2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238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5E56F-A088-4171-A11C-B42317B9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6AF5221-536E-4BB6-84F7-1B5318BF1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4385D3-E951-4C93-B20A-3BC4D599E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E616AB-4901-4123-8230-08538A4A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F8305B-DBEA-4B0A-97DD-2679B5C0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198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2BC8B63-20C0-4101-9170-99718208F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E040A61-7254-42B1-93D2-8285F3FDF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685134-CD1A-4C30-8C4E-0CF6AEF3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B6A033-F4DE-461A-89D6-40171514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272F7E-4582-48B5-AFAD-4E2C453F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550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4BAD3-CBF5-4EF9-A166-190B3D09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BCEB57-5368-479F-9BE6-D38647D0C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A51062-CE60-4C3B-8C39-E0D81ADC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9E3602-4ED0-4C3E-82B5-CAAEE651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4031F2-0664-4FEA-8CCB-73D66801C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630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93176-04BE-4A8C-BA8B-83C9F9F1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3F31A0-0E95-479A-8429-77F66F4C9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A4B2B4-5EFD-4ABC-8630-85CF53BE8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988D68-5B12-4B1F-BBD8-E189EF96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8F5E44-B3F9-4F60-A18F-5654CA6F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52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2A399-6312-43DD-B1D9-E95A2654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F72971-346A-41C8-8592-8AB1F4F66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6A711A-F692-42DC-B03D-C4FABD57C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5307BC-DA1A-4517-A573-FB629BFB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555542-F8D8-4416-88C2-4DC16E9D5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B880F-703D-4A57-9CEE-368DC200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423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3D119-D972-40A3-8EC6-E310ED52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64BEE7-8784-417A-9925-03DF07586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0C414C-588E-4215-93BA-AD37994A3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938FA4-DFD5-431E-B210-A5D63EC5A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52F05A6-D84B-4793-935C-5F82D9DC7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D7690AE-0306-4B88-8584-BB02ECBC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33B84B-0FFF-4C66-8F93-42708225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278083-E41E-4C6E-9FD8-F1D0032B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6162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B316E-5965-4820-A08C-DA8EE6EB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52EAF0-E886-4B6A-8903-DA9D5885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3D8DDD-A6B4-4D56-86B1-5FBA8808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C01F9D-96D8-4AA2-B61F-5728076D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2366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3D7C12-8DD7-4BBE-9F75-7FF874EF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B01F10-303F-4BC4-89A9-0B22EEADB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A4BDC7-D33F-492D-AE1C-AB6050B2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965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60655-9458-400D-BC6E-B80F79CB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4BBC50-D2F7-41D7-8C9B-0D274F460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B7A301-69FE-40BB-A70B-EC93F698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FE6BB7-E674-40E8-B72B-9BFEC116C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7A667D-D884-4D68-BD0F-34AD4733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F67AFA-B171-4A16-B7F5-3F730DD9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925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A5F17-BD55-4415-9033-4AD725CB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9C927D-EE79-46DA-B685-C7CA10BA3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3075A2-038C-4FB5-8407-787F1C3E1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DAE60B-67E0-4AA0-9639-4C51EECA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57501F-53C8-42E7-9798-661F5D84A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4E4E59-3C8E-497A-8654-AD93AF77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119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DC304-F472-4320-9F58-B747B7C92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701A36-540A-485A-96F1-FE9E5DEF2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4A1F50-CBD4-40F7-9740-69A1A8B6B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41B23-1736-4EBB-A7E1-3A90CF421BCD}" type="datetimeFigureOut">
              <a:rPr lang="LID4096" smtClean="0"/>
              <a:t>11/23/2023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000E44-5E37-4CAE-A8BB-771F76BB5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9C078D-6C0D-42D5-9D5F-7D7B88207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C261-0CEF-4666-8161-88A5D068FA0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989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png"/><Relationship Id="rId4" Type="http://schemas.openxmlformats.org/officeDocument/2006/relationships/image" Target="../media/image2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08A1DE0-0FF4-4728-946B-CA5318CC4F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61692" y="2283553"/>
            <a:ext cx="9944273" cy="3939233"/>
          </a:xfrm>
        </p:spPr>
        <p:txBody>
          <a:bodyPr lIns="0" rIns="0"/>
          <a:lstStyle/>
          <a:p>
            <a:pPr>
              <a:lnSpc>
                <a:spcPct val="110000"/>
              </a:lnSpc>
              <a:spcBef>
                <a:spcPct val="30000"/>
              </a:spcBef>
              <a:spcAft>
                <a:spcPct val="115000"/>
              </a:spcAft>
            </a:pPr>
            <a:r>
              <a:rPr lang="uk-UA" sz="2800" b="1" dirty="0">
                <a:solidFill>
                  <a:srgbClr val="0066FF"/>
                </a:solidFill>
                <a:latin typeface="Calibri" pitchFamily="34" charset="0"/>
              </a:rPr>
              <a:t>Звіт</a:t>
            </a:r>
            <a:br>
              <a:rPr lang="uk-UA" sz="2800" b="1" dirty="0">
                <a:solidFill>
                  <a:srgbClr val="0066FF"/>
                </a:solidFill>
                <a:latin typeface="Calibri" pitchFamily="34" charset="0"/>
              </a:rPr>
            </a:br>
            <a:r>
              <a:rPr lang="uk-UA" sz="2800" dirty="0">
                <a:solidFill>
                  <a:srgbClr val="0066FF"/>
                </a:solidFill>
                <a:latin typeface="Calibri" pitchFamily="34" charset="0"/>
              </a:rPr>
              <a:t>про навчально-методичну та наукову роботу </a:t>
            </a:r>
            <a:br>
              <a:rPr lang="uk-UA" sz="2800" dirty="0">
                <a:solidFill>
                  <a:srgbClr val="0066FF"/>
                </a:solidFill>
                <a:latin typeface="Calibri" pitchFamily="34" charset="0"/>
              </a:rPr>
            </a:br>
            <a:r>
              <a:rPr lang="uk-UA" sz="2800" dirty="0">
                <a:solidFill>
                  <a:srgbClr val="0066FF"/>
                </a:solidFill>
                <a:latin typeface="Calibri" pitchFamily="34" charset="0"/>
              </a:rPr>
              <a:t>доктора фізико-математичних наук, професора кафедри оптики фізичного факультету Київського національного університету імені Тараса Шевченка </a:t>
            </a:r>
            <a:br>
              <a:rPr lang="uk-UA" sz="2800" dirty="0">
                <a:solidFill>
                  <a:srgbClr val="0066FF"/>
                </a:solidFill>
                <a:latin typeface="Calibri" pitchFamily="34" charset="0"/>
              </a:rPr>
            </a:br>
            <a:r>
              <a:rPr lang="uk-UA" sz="2800" b="1" dirty="0">
                <a:solidFill>
                  <a:srgbClr val="0066FF"/>
                </a:solidFill>
                <a:latin typeface="Calibri" pitchFamily="34" charset="0"/>
              </a:rPr>
              <a:t>Кондратенка Сергія Вікторовича </a:t>
            </a:r>
            <a:br>
              <a:rPr lang="uk-UA" sz="2800" b="1" dirty="0">
                <a:solidFill>
                  <a:srgbClr val="0066FF"/>
                </a:solidFill>
                <a:latin typeface="Calibri" pitchFamily="34" charset="0"/>
              </a:rPr>
            </a:br>
            <a:r>
              <a:rPr lang="uk-UA" sz="2800" dirty="0">
                <a:solidFill>
                  <a:srgbClr val="0066FF"/>
                </a:solidFill>
                <a:latin typeface="Calibri" pitchFamily="34" charset="0"/>
              </a:rPr>
              <a:t>за період 2018 - 2023 рр.</a:t>
            </a:r>
            <a:endParaRPr lang="uk-UA" sz="2800" b="1" dirty="0">
              <a:solidFill>
                <a:srgbClr val="0066FF"/>
              </a:solidFill>
              <a:latin typeface="Calibri" pitchFamily="34" charset="0"/>
            </a:endParaRPr>
          </a:p>
        </p:txBody>
      </p:sp>
      <p:pic>
        <p:nvPicPr>
          <p:cNvPr id="5" name="Picture 2" descr="http://typical.if.ua/wp-content/uploads/2015/05/%D1%83%D0%BD%D1%96%D0%B2%D0%B5%D1%80.jpg">
            <a:extLst>
              <a:ext uri="{FF2B5EF4-FFF2-40B4-BE49-F238E27FC236}">
                <a16:creationId xmlns:a16="http://schemas.microsoft.com/office/drawing/2014/main" id="{3E2F62E5-656E-4E12-AA8B-25DCEDC46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9" b="26528"/>
          <a:stretch/>
        </p:blipFill>
        <p:spPr bwMode="auto">
          <a:xfrm>
            <a:off x="1161692" y="86177"/>
            <a:ext cx="10228294" cy="24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963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EB68887E-4ED0-45E8-BE20-C183C6DCB6FC}"/>
              </a:ext>
            </a:extLst>
          </p:cNvPr>
          <p:cNvSpPr txBox="1">
            <a:spLocks/>
          </p:cNvSpPr>
          <p:nvPr/>
        </p:nvSpPr>
        <p:spPr bwMode="auto">
          <a:xfrm>
            <a:off x="0" y="-35780"/>
            <a:ext cx="12192000" cy="744538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ПРОГРАМА – ГОЛОВНІ ПРІОРИТЕТИ РОБОТИ</a:t>
            </a:r>
            <a:r>
              <a:rPr lang="en-US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:</a:t>
            </a:r>
            <a:endParaRPr lang="fr-FR" sz="2400" b="1" baseline="-25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DF4E868-7005-4301-98AC-5365C2A83B3B}"/>
              </a:ext>
            </a:extLst>
          </p:cNvPr>
          <p:cNvSpPr/>
          <p:nvPr/>
        </p:nvSpPr>
        <p:spPr>
          <a:xfrm>
            <a:off x="399495" y="1179300"/>
            <a:ext cx="11239130" cy="4850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надання якісних освітніх послуг здобувачам вищої освіти всіх рівнів з метою підготовки й виховання кадрів високого рівня кваліфікації; 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поєднання науково-дослідної роботи із процесом навчання;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у </a:t>
            </a:r>
            <a:r>
              <a:rPr lang="uk-UA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воєнний період </a:t>
            </a: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встановлення і підтримка неперервного навчального процесу використовуючи як синхронну (за розкладом) так і асинхронну форми навчання із використанням різноманітних платформ дистанційного навчання. При цьому, особливу увагу буде приділено збереженню наявної експериментальної бази та утримування навчальних лабораторій на належному технічному рівні;; 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налагодження співпраці з підприємствами військово-промислового комплексу України;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підвищення якості фундаментальних та прикладних наукових досліджень і розробок у галузі оптики та лазерної фізики;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оновлення освітніх програм у відповідності до потреб сьогодення;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розширення співпраці з провідними міжнародними університетами та науковими центрами;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у </a:t>
            </a:r>
            <a:r>
              <a:rPr lang="uk-UA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післявоєнний період </a:t>
            </a: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 найшвидші терміни здійснити комплекс заходів спрямованих на: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залучення до навчання в університеті іноземних студентів та аспірантів;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пошук грантових </a:t>
            </a:r>
            <a:r>
              <a:rPr lang="uk-UA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проєктів</a:t>
            </a: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що матимуть відношення до відбудови освіти і науки у післявоєнний період.</a:t>
            </a:r>
            <a:endParaRPr lang="uk-U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69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E55-5FC6-4E92-A899-2EF67FE510B2}"/>
              </a:ext>
            </a:extLst>
          </p:cNvPr>
          <p:cNvSpPr txBox="1">
            <a:spLocks/>
          </p:cNvSpPr>
          <p:nvPr/>
        </p:nvSpPr>
        <p:spPr bwMode="auto">
          <a:xfrm>
            <a:off x="0" y="-26988"/>
            <a:ext cx="12192000" cy="744538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ПРОГРАМА - НАУКОВА РОБОТА</a:t>
            </a:r>
            <a:r>
              <a:rPr lang="en-US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 </a:t>
            </a:r>
            <a:r>
              <a:rPr lang="uk-UA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ТА МІЖНАРОДНІ ЗВ’ЯЗКИ</a:t>
            </a:r>
            <a:endParaRPr lang="fr-FR" sz="2400" b="1" baseline="-25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EEC4150-1D5B-4557-B01E-085D19BC0C68}"/>
              </a:ext>
            </a:extLst>
          </p:cNvPr>
          <p:cNvSpPr/>
          <p:nvPr/>
        </p:nvSpPr>
        <p:spPr>
          <a:xfrm>
            <a:off x="287043" y="786038"/>
            <a:ext cx="11395969" cy="10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uk-UA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Наукова робота викладачів і наукових співробітників кафедри регламентується Законами України, серед яких ключовими є: «Про наукову і науково-технічну діяльність», «Про інноваційну діяльність», «Про пріоритетні напрями розвитку науки і техніки». У відповідності до цих документів, основними завданнями буде: </a:t>
            </a:r>
            <a:endParaRPr lang="uk-U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0C7DE9C3-AC7F-4C9D-BCA3-D6EE07443569}"/>
              </a:ext>
            </a:extLst>
          </p:cNvPr>
          <p:cNvSpPr/>
          <p:nvPr/>
        </p:nvSpPr>
        <p:spPr bwMode="auto">
          <a:xfrm>
            <a:off x="287042" y="1935576"/>
            <a:ext cx="11395966" cy="744539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Інтенсифікація наукової активності щодо публікацій результатів досліджень у </a:t>
            </a:r>
            <a:r>
              <a:rPr lang="uk-UA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високорейтингових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виданнях, які включено до науко-метричних баз </a:t>
            </a:r>
            <a:r>
              <a:rPr lang="uk-UA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Scopus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або </a:t>
            </a:r>
            <a:r>
              <a:rPr lang="uk-UA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Web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uk-UA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of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uk-UA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Science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4B54BFF0-6BC4-47DA-8796-E005278AE3A6}"/>
              </a:ext>
            </a:extLst>
          </p:cNvPr>
          <p:cNvSpPr/>
          <p:nvPr/>
        </p:nvSpPr>
        <p:spPr bwMode="auto">
          <a:xfrm>
            <a:off x="287040" y="2872666"/>
            <a:ext cx="11395968" cy="744538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Розвиток існуючих міжнародних </a:t>
            </a:r>
            <a:r>
              <a:rPr lang="uk-UA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зв’язків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кафедри з провідними науковими та навчальними центрами світу, зокрема продовживши співпрацю з вченими університетів Австрії, Німеччини, Франції, США і Японії </a:t>
            </a:r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DB260625-B382-42A4-911A-6AF0D34EC28D}"/>
              </a:ext>
            </a:extLst>
          </p:cNvPr>
          <p:cNvSpPr/>
          <p:nvPr/>
        </p:nvSpPr>
        <p:spPr bwMode="auto">
          <a:xfrm>
            <a:off x="287040" y="3808420"/>
            <a:ext cx="11395968" cy="952003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Брати участь у конкурсах міжнародних проектів спільно з провідними науковими та навчальними центрами світу. Особливу увагу буде приділено участі у міжнародних конкурсах науково-дослідних проектів (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HORYZON, ERASMUS, CRDF, NATO, DFG, DAAD 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та ін.)</a:t>
            </a:r>
          </a:p>
        </p:txBody>
      </p:sp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C1EE3973-141D-457D-95E7-1D18EE70D3AB}"/>
              </a:ext>
            </a:extLst>
          </p:cNvPr>
          <p:cNvSpPr/>
          <p:nvPr/>
        </p:nvSpPr>
        <p:spPr bwMode="auto">
          <a:xfrm>
            <a:off x="287040" y="4938873"/>
            <a:ext cx="11395968" cy="949855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Проведення наукових семінарів та організація міжнародних конференцій. Зокрема, буде продовжено організацію щорічних міжнародних конференцій молодих вчених «Оптика та високотехнологічне матеріалознавство» за участі студентських осередків 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Optical Society, OSA 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та 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SPIE 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в КНУ</a:t>
            </a:r>
          </a:p>
        </p:txBody>
      </p:sp>
    </p:spTree>
    <p:extLst>
      <p:ext uri="{BB962C8B-B14F-4D97-AF65-F5344CB8AC3E}">
        <p14:creationId xmlns:p14="http://schemas.microsoft.com/office/powerpoint/2010/main" val="259552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1">
            <a:extLst>
              <a:ext uri="{FF2B5EF4-FFF2-40B4-BE49-F238E27FC236}">
                <a16:creationId xmlns:a16="http://schemas.microsoft.com/office/drawing/2014/main" id="{32D18665-F832-439B-8B85-E13A1BEF419D}"/>
              </a:ext>
            </a:extLst>
          </p:cNvPr>
          <p:cNvSpPr/>
          <p:nvPr/>
        </p:nvSpPr>
        <p:spPr>
          <a:xfrm>
            <a:off x="677662" y="4434964"/>
            <a:ext cx="5878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The International Society for Optics and Photonics (SPIE) 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www.spie.org</a:t>
            </a:r>
          </a:p>
        </p:txBody>
      </p:sp>
      <p:sp>
        <p:nvSpPr>
          <p:cNvPr id="12" name="Rectangle 122">
            <a:extLst>
              <a:ext uri="{FF2B5EF4-FFF2-40B4-BE49-F238E27FC236}">
                <a16:creationId xmlns:a16="http://schemas.microsoft.com/office/drawing/2014/main" id="{D65EAD9D-C711-4FBD-B830-E94FB8EF6A3E}"/>
              </a:ext>
            </a:extLst>
          </p:cNvPr>
          <p:cNvSpPr/>
          <p:nvPr/>
        </p:nvSpPr>
        <p:spPr>
          <a:xfrm>
            <a:off x="9177451" y="4316631"/>
            <a:ext cx="20007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The Optical Society </a:t>
            </a:r>
          </a:p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(OSA)  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www.osa.org</a:t>
            </a:r>
          </a:p>
        </p:txBody>
      </p:sp>
      <p:sp>
        <p:nvSpPr>
          <p:cNvPr id="13" name="Rectangle 124">
            <a:extLst>
              <a:ext uri="{FF2B5EF4-FFF2-40B4-BE49-F238E27FC236}">
                <a16:creationId xmlns:a16="http://schemas.microsoft.com/office/drawing/2014/main" id="{54832BFF-73CF-4574-9585-2B59FA9F0FEA}"/>
              </a:ext>
            </a:extLst>
          </p:cNvPr>
          <p:cNvSpPr/>
          <p:nvPr/>
        </p:nvSpPr>
        <p:spPr>
          <a:xfrm>
            <a:off x="677662" y="5019739"/>
            <a:ext cx="51425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Члени оптичного товариства :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uk-U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беруть участь в закор­дон­них науко­вих кон­ферен­­­­ціях та літніх школах.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uk-U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отримують гранти, сти­пе­н­дії на навчан­­ня, дослідження та публікацію своїх науко­вих праць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graphicFrame>
        <p:nvGraphicFramePr>
          <p:cNvPr id="14" name="Object 125">
            <a:extLst>
              <a:ext uri="{FF2B5EF4-FFF2-40B4-BE49-F238E27FC236}">
                <a16:creationId xmlns:a16="http://schemas.microsoft.com/office/drawing/2014/main" id="{ED7359C5-4F02-486F-955B-2D8C8B3C7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650954"/>
              </p:ext>
            </p:extLst>
          </p:nvPr>
        </p:nvGraphicFramePr>
        <p:xfrm>
          <a:off x="5924559" y="4498475"/>
          <a:ext cx="1475479" cy="497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CorelDRAW" r:id="rId3" imgW="1781591" imgH="600676" progId="CorelDraw.Graphic.20">
                  <p:embed/>
                </p:oleObj>
              </mc:Choice>
              <mc:Fallback>
                <p:oleObj name="CorelDRAW" r:id="rId3" imgW="1781591" imgH="600676" progId="CorelDraw.Graphic.20">
                  <p:embed/>
                  <p:pic>
                    <p:nvPicPr>
                      <p:cNvPr id="126" name="Object 125">
                        <a:extLst>
                          <a:ext uri="{FF2B5EF4-FFF2-40B4-BE49-F238E27FC236}">
                            <a16:creationId xmlns:a16="http://schemas.microsoft.com/office/drawing/2014/main" id="{85CDCA33-0A8F-486F-9263-CBC68673D6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4559" y="4498475"/>
                        <a:ext cx="1475479" cy="497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24">
            <a:extLst>
              <a:ext uri="{FF2B5EF4-FFF2-40B4-BE49-F238E27FC236}">
                <a16:creationId xmlns:a16="http://schemas.microsoft.com/office/drawing/2014/main" id="{7B604731-06E3-4B20-AAC1-BCDBCDDF30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422981"/>
              </p:ext>
            </p:extLst>
          </p:nvPr>
        </p:nvGraphicFramePr>
        <p:xfrm>
          <a:off x="9037468" y="5110444"/>
          <a:ext cx="2770087" cy="1667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CorelDRAW" r:id="rId5" imgW="1861548" imgH="1120329" progId="CorelDraw.Graphic.20">
                  <p:embed/>
                </p:oleObj>
              </mc:Choice>
              <mc:Fallback>
                <p:oleObj name="CorelDRAW" r:id="rId5" imgW="1861548" imgH="1120329" progId="CorelDraw.Graphic.20">
                  <p:embed/>
                  <p:pic>
                    <p:nvPicPr>
                      <p:cNvPr id="1025" name="Object 1024">
                        <a:extLst>
                          <a:ext uri="{FF2B5EF4-FFF2-40B4-BE49-F238E27FC236}">
                            <a16:creationId xmlns:a16="http://schemas.microsoft.com/office/drawing/2014/main" id="{EDA3FF81-B1AE-43D6-9740-FEE318958C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37468" y="5110444"/>
                        <a:ext cx="2770087" cy="1667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25">
            <a:extLst>
              <a:ext uri="{FF2B5EF4-FFF2-40B4-BE49-F238E27FC236}">
                <a16:creationId xmlns:a16="http://schemas.microsoft.com/office/drawing/2014/main" id="{87BAFCDE-6E95-4EB0-A2C9-49D41510D1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796248"/>
              </p:ext>
            </p:extLst>
          </p:nvPr>
        </p:nvGraphicFramePr>
        <p:xfrm>
          <a:off x="6458494" y="5110633"/>
          <a:ext cx="2214989" cy="166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CorelDRAW" r:id="rId7" imgW="1486857" imgH="1116935" progId="CorelDraw.Graphic.20">
                  <p:embed/>
                </p:oleObj>
              </mc:Choice>
              <mc:Fallback>
                <p:oleObj name="CorelDRAW" r:id="rId7" imgW="1486857" imgH="1116935" progId="CorelDraw.Graphic.20">
                  <p:embed/>
                  <p:pic>
                    <p:nvPicPr>
                      <p:cNvPr id="1026" name="Object 1025">
                        <a:extLst>
                          <a:ext uri="{FF2B5EF4-FFF2-40B4-BE49-F238E27FC236}">
                            <a16:creationId xmlns:a16="http://schemas.microsoft.com/office/drawing/2014/main" id="{7FA8DA11-AB07-4250-AA0F-FC25E1C296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8494" y="5110633"/>
                        <a:ext cx="2214989" cy="1664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DA3ECF22-3B57-4DD1-A2D6-74275F6ECE6F}"/>
              </a:ext>
            </a:extLst>
          </p:cNvPr>
          <p:cNvSpPr txBox="1">
            <a:spLocks/>
          </p:cNvSpPr>
          <p:nvPr/>
        </p:nvSpPr>
        <p:spPr bwMode="auto">
          <a:xfrm>
            <a:off x="0" y="-26988"/>
            <a:ext cx="12192000" cy="744538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ПРОГРАМА - </a:t>
            </a:r>
            <a:r>
              <a:rPr lang="ru-RU" sz="2400" b="1" cap="all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Робота з абітурієнтами та студентами</a:t>
            </a:r>
            <a:endParaRPr lang="fr-FR" sz="2400" b="1" cap="all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EEFD794-650B-46A8-99D8-90EADB2CB822}"/>
              </a:ext>
            </a:extLst>
          </p:cNvPr>
          <p:cNvSpPr/>
          <p:nvPr/>
        </p:nvSpPr>
        <p:spPr>
          <a:xfrm>
            <a:off x="398439" y="783417"/>
            <a:ext cx="1151433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sz="16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проводити профорієнтаційну роботу серед школярів з метою їх залучення до навчання в університеті, участі в олімпіадах з фізики, конкурсах МАН України, днях «відкритих дверей» та інших аналогічних заходах; створити науковий гурток для школярів та студентів на базі лабораторій кафедри.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sz="16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підтримувати та розширювати зв’язки із випускниками кафедри для поширення інформації про кафедру, факультет та університет, популяризації університетських традицій;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sz="16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залучати студентів кафедри до проведення наукових досліджень, організації конференцій, заохочувати підготовку ними наукових публікацій та доповідей на міжнародних наукових конференціях;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sz="16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заохочувати участь студентів кафедри у програмах академічної мобільності;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sz="16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організовувати зустрічі студентів з роботодавцями, провідними фахівцями галузі, провідними вченими, сприяти стажуванню студентів у компаніях із сфери оптики;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допомагати студентам у вирішенні побутових проблем, сприяти їх працевлаштуванню, тощо.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підтримувати роботу студентського оп­тич­­ного то­ва­­риства, яке діє на кафедрі оптики з 2002 р,  в якому є осеред­ки двох міжнарод­них товариств фахового спрямування: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LID4096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16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DA3ECF22-3B57-4DD1-A2D6-74275F6ECE6F}"/>
              </a:ext>
            </a:extLst>
          </p:cNvPr>
          <p:cNvSpPr txBox="1">
            <a:spLocks/>
          </p:cNvSpPr>
          <p:nvPr/>
        </p:nvSpPr>
        <p:spPr bwMode="auto">
          <a:xfrm>
            <a:off x="0" y="-26988"/>
            <a:ext cx="12192000" cy="744538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ПРОГРАМА – </a:t>
            </a:r>
            <a:r>
              <a:rPr lang="uk-UA" sz="2400" b="1" cap="all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НАВЧАЛЬНО-МЕТОДИЧНА РОБОТА</a:t>
            </a:r>
            <a:endParaRPr lang="fr-FR" sz="2400" b="1" cap="all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7D071B-978D-44B9-99E0-7404FD4E4484}"/>
              </a:ext>
            </a:extLst>
          </p:cNvPr>
          <p:cNvSpPr/>
          <p:nvPr/>
        </p:nvSpPr>
        <p:spPr>
          <a:xfrm>
            <a:off x="521563" y="1195485"/>
            <a:ext cx="11148874" cy="4850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проводити періодичне оновлення та удосконалення освітніх програм підготовки фахівців навчальних дисциплін на рівнях бакалавра, магістра та доктора філософії з урахуванням новітніх досягнень у галузі оптики, лазерних технологій, оптоелектроніки, оптичних інформаційних технологій та інших актуальних напрямках;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розробити і впроваджувати стратегію якісного викладання дисциплін за допомогою засобів і можливостей, які надають комп’ютерні технології та Інтернет.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активізувати роботу викладачів кафедри з написання підручників, навчальних посібників, методичних рекомендацій та монографій, в тому числі в електронному вигляді;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провести роботу, спрямовану на забезпечення доступу студентів до сучасних освітніх ресурсів, включаючи онлайн-курси та віртуальні лабораторії.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сприяти професійному розвитку викладачів та науковців. Зокрема, організовувати участь викладачів у програмах академічної мобільності, ініціювати участь в міжнародних проектах та програмах обміну.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забезпечити викладання окремих курсів англійською мовою;</a:t>
            </a: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залучати до навчального процесу і науково-дослідної роботи провідних вчених НАН України, фахівців оптичної галузі.</a:t>
            </a:r>
            <a:endParaRPr lang="uk-U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0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78DACB2-2F61-47D6-BA8B-BF23CFE4435C}"/>
              </a:ext>
            </a:extLst>
          </p:cNvPr>
          <p:cNvSpPr txBox="1">
            <a:spLocks/>
          </p:cNvSpPr>
          <p:nvPr/>
        </p:nvSpPr>
        <p:spPr bwMode="auto">
          <a:xfrm>
            <a:off x="0" y="-26988"/>
            <a:ext cx="12192000" cy="744538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Розвиток навчальних лабораторій</a:t>
            </a:r>
            <a:endParaRPr lang="fr-FR" sz="2400" b="1" baseline="-25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1D52AEA2-965A-4113-AF2C-5FB8BC745353}"/>
              </a:ext>
            </a:extLst>
          </p:cNvPr>
          <p:cNvSpPr/>
          <p:nvPr/>
        </p:nvSpPr>
        <p:spPr bwMode="auto">
          <a:xfrm>
            <a:off x="779752" y="1793078"/>
            <a:ext cx="10632491" cy="744539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Організовувати використання в навчальному процесі обладнання, яке придбано для виконання науково-дослідних робіт та міжнародних грантів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F5E887E-4DFF-4F22-BD40-4415379D11B8}"/>
              </a:ext>
            </a:extLst>
          </p:cNvPr>
          <p:cNvSpPr/>
          <p:nvPr/>
        </p:nvSpPr>
        <p:spPr bwMode="auto">
          <a:xfrm>
            <a:off x="779752" y="2745096"/>
            <a:ext cx="10632492" cy="744539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Спрямувати зусилля на пошук джерел позабюджетного фінансування, зокрема за рахунок міжнародного співробітництва</a:t>
            </a:r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A895A302-4696-47BE-AD3A-2A00B8A373E5}"/>
              </a:ext>
            </a:extLst>
          </p:cNvPr>
          <p:cNvSpPr/>
          <p:nvPr/>
        </p:nvSpPr>
        <p:spPr bwMode="auto">
          <a:xfrm>
            <a:off x="779752" y="3697803"/>
            <a:ext cx="10632492" cy="521563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Розвивати партнерські відносини з оптичними підприємствами та виробниками оптичних приладів</a:t>
            </a:r>
          </a:p>
        </p:txBody>
      </p:sp>
      <p:graphicFrame>
        <p:nvGraphicFramePr>
          <p:cNvPr id="21" name="Object 93">
            <a:extLst>
              <a:ext uri="{FF2B5EF4-FFF2-40B4-BE49-F238E27FC236}">
                <a16:creationId xmlns:a16="http://schemas.microsoft.com/office/drawing/2014/main" id="{B2024CFA-DD16-4AE8-A7C1-6075EE6370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34281"/>
              </p:ext>
            </p:extLst>
          </p:nvPr>
        </p:nvGraphicFramePr>
        <p:xfrm>
          <a:off x="779752" y="4357686"/>
          <a:ext cx="4860024" cy="2453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CorelDRAW" r:id="rId3" imgW="1951200" imgH="987120" progId="CorelDraw.Graphic.20">
                  <p:embed/>
                </p:oleObj>
              </mc:Choice>
              <mc:Fallback>
                <p:oleObj name="CorelDRAW" r:id="rId3" imgW="1951200" imgH="987120" progId="CorelDraw.Graphic.20">
                  <p:embed/>
                  <p:pic>
                    <p:nvPicPr>
                      <p:cNvPr id="6" name="Object 93">
                        <a:extLst>
                          <a:ext uri="{FF2B5EF4-FFF2-40B4-BE49-F238E27FC236}">
                            <a16:creationId xmlns:a16="http://schemas.microsoft.com/office/drawing/2014/main" id="{2E27639F-6E03-4BA9-9756-78F6E7D8CA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9752" y="4357686"/>
                        <a:ext cx="4860024" cy="2453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2769A75-5539-43A4-A660-9640A72CF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614" y="4393198"/>
            <a:ext cx="5327111" cy="2368902"/>
          </a:xfrm>
          <a:prstGeom prst="rect">
            <a:avLst/>
          </a:prstGeom>
        </p:spPr>
      </p:pic>
      <p:sp>
        <p:nvSpPr>
          <p:cNvPr id="25" name="Rectangle: Rounded Corners 18">
            <a:extLst>
              <a:ext uri="{FF2B5EF4-FFF2-40B4-BE49-F238E27FC236}">
                <a16:creationId xmlns:a16="http://schemas.microsoft.com/office/drawing/2014/main" id="{7E46BDD0-30B3-4129-8B76-C2F5483F7862}"/>
              </a:ext>
            </a:extLst>
          </p:cNvPr>
          <p:cNvSpPr/>
          <p:nvPr/>
        </p:nvSpPr>
        <p:spPr bwMode="auto">
          <a:xfrm>
            <a:off x="779752" y="1064036"/>
            <a:ext cx="10632492" cy="521563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Сприяти розвитку лабораторій з лазерної фізики, оптичних вимірювань та оптоелектроніки  </a:t>
            </a:r>
          </a:p>
        </p:txBody>
      </p:sp>
    </p:spTree>
    <p:extLst>
      <p:ext uri="{BB962C8B-B14F-4D97-AF65-F5344CB8AC3E}">
        <p14:creationId xmlns:p14="http://schemas.microsoft.com/office/powerpoint/2010/main" val="232681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9F840EF4-C8DA-4732-9203-6A876FC4239E}"/>
              </a:ext>
            </a:extLst>
          </p:cNvPr>
          <p:cNvSpPr txBox="1">
            <a:spLocks/>
          </p:cNvSpPr>
          <p:nvPr/>
        </p:nvSpPr>
        <p:spPr bwMode="auto">
          <a:xfrm>
            <a:off x="0" y="-26988"/>
            <a:ext cx="12192000" cy="744538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ПРОГРАМА-ОСНОВНІ УМОВИ УСПІШНОГО ЗДІЙСНЕННЯ</a:t>
            </a:r>
            <a:endParaRPr lang="fr-FR" sz="2400" b="1" baseline="-25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836DB87-F3A1-4BD4-9713-610E11C3FDC4}"/>
              </a:ext>
            </a:extLst>
          </p:cNvPr>
          <p:cNvSpPr/>
          <p:nvPr/>
        </p:nvSpPr>
        <p:spPr>
          <a:xfrm>
            <a:off x="905523" y="1598621"/>
            <a:ext cx="10546670" cy="3363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активна участь співробітників кафедри оптики у вдосконаленні освітньої та наукової роботи;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реалізація ефективної кадрової політики, спрямованої на залучення найкращих фахівців-оптиків та талановитих випускників до роботи на кафедрі;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цілеспрямована та наполеглива профорієнтаційна робота серед школярів;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активна участь співробітників і студентів кафедри у міжнародних наукових та освітніх програмах, систематичних пошук грантів;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наявність відповідного фінансування з боку державних і міжнародних структур.</a:t>
            </a:r>
            <a:endParaRPr lang="uk-U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84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9F840EF4-C8DA-4732-9203-6A876FC4239E}"/>
              </a:ext>
            </a:extLst>
          </p:cNvPr>
          <p:cNvSpPr txBox="1">
            <a:spLocks/>
          </p:cNvSpPr>
          <p:nvPr/>
        </p:nvSpPr>
        <p:spPr bwMode="auto">
          <a:xfrm>
            <a:off x="0" y="-26988"/>
            <a:ext cx="12192000" cy="744538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У </a:t>
            </a:r>
            <a:r>
              <a:rPr lang="ru-RU" sz="2400" b="1" dirty="0" err="1">
                <a:solidFill>
                  <a:schemeClr val="bg1"/>
                </a:solidFill>
                <a:latin typeface="Calibri" pitchFamily="34" charset="0"/>
                <a:cs typeface="Arial" charset="0"/>
              </a:rPr>
              <a:t>період</a:t>
            </a:r>
            <a:r>
              <a:rPr lang="ru-RU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 </a:t>
            </a:r>
            <a:r>
              <a:rPr lang="ru-RU" sz="2400" b="1" dirty="0" err="1">
                <a:solidFill>
                  <a:schemeClr val="bg1"/>
                </a:solidFill>
                <a:latin typeface="Calibri" pitchFamily="34" charset="0"/>
                <a:cs typeface="Arial" charset="0"/>
              </a:rPr>
              <a:t>дії</a:t>
            </a:r>
            <a:r>
              <a:rPr lang="ru-RU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 контракту </a:t>
            </a:r>
            <a:r>
              <a:rPr lang="ru-RU" sz="2400" b="1" dirty="0" err="1">
                <a:solidFill>
                  <a:schemeClr val="bg1"/>
                </a:solidFill>
                <a:latin typeface="Calibri" pitchFamily="34" charset="0"/>
                <a:cs typeface="Arial" charset="0"/>
              </a:rPr>
              <a:t>заплановано</a:t>
            </a:r>
            <a:endParaRPr lang="fr-FR" sz="2400" b="1" baseline="-25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836DB87-F3A1-4BD4-9713-610E11C3FDC4}"/>
              </a:ext>
            </a:extLst>
          </p:cNvPr>
          <p:cNvSpPr/>
          <p:nvPr/>
        </p:nvSpPr>
        <p:spPr>
          <a:xfrm>
            <a:off x="470518" y="1128104"/>
            <a:ext cx="11532092" cy="4850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Видання навчального посібника англійською мовою «</a:t>
            </a:r>
            <a:r>
              <a:rPr lang="de-D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Semiconductor </a:t>
            </a:r>
            <a:r>
              <a:rPr lang="de-DE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</a:t>
            </a:r>
            <a:r>
              <a:rPr lang="de-D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»;</a:t>
            </a:r>
            <a:endParaRPr lang="uk-UA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видання навчально-методичного посібнику «Лабораторний практикум з оптичної діагностики напівпровідників»;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публікація не менше десяти публікацій у періодичних наукових виданнях, що включені до </a:t>
            </a:r>
            <a:r>
              <a:rPr lang="uk-UA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наукометричних</a:t>
            </a: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баз, зокрема </a:t>
            </a:r>
            <a:r>
              <a:rPr lang="de-DE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de-D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Web </a:t>
            </a:r>
            <a:r>
              <a:rPr lang="de-DE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Science Core Collection; </a:t>
            </a:r>
            <a:endParaRPr lang="uk-UA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наукове керівництво (консультування) здобувача наукового ступеня «доктор філософії»;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участь в атестації наукових кадрів як офіційного опонента або члена постійної спеціалізованої вченої ради;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робота у складі експертної ради з питань проведення експертизи дисертацій МОН;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участь у міжнародних наукових та/або освітніх </a:t>
            </a:r>
            <a:r>
              <a:rPr lang="uk-UA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проєктах</a:t>
            </a: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77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06359D3-9F7A-48BD-BE06-E1A5DD1C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70" y="411396"/>
            <a:ext cx="9648812" cy="4692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F80C91-1455-4EF8-9D8A-327D16268AC5}"/>
              </a:ext>
            </a:extLst>
          </p:cNvPr>
          <p:cNvSpPr txBox="1"/>
          <p:nvPr/>
        </p:nvSpPr>
        <p:spPr>
          <a:xfrm>
            <a:off x="4846531" y="5379399"/>
            <a:ext cx="3358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/>
              <a:t>Дякую за увагу!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826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C8E7FE6-6EC1-437C-B724-7EC26DB64C5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69384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НАУКОВА ТА НАВЧАЛЬНО-МЕТОДИЧНА РОБОТА</a:t>
            </a:r>
            <a:endParaRPr lang="fr-FR" sz="2400" b="1" baseline="-25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677C69FE-A5B9-453D-953D-EDA6C78F555A}"/>
              </a:ext>
            </a:extLst>
          </p:cNvPr>
          <p:cNvSpPr/>
          <p:nvPr/>
        </p:nvSpPr>
        <p:spPr bwMode="auto">
          <a:xfrm>
            <a:off x="41826" y="674703"/>
            <a:ext cx="12108347" cy="1535836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lvl="0" algn="ctr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Публікації</a:t>
            </a: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26</a:t>
            </a:r>
            <a:r>
              <a:rPr lang="uk-UA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статей, всі статті ввійшли в базу </a:t>
            </a:r>
            <a:r>
              <a:rPr lang="de-D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SCOPUS, </a:t>
            </a:r>
            <a:r>
              <a:rPr lang="uk-UA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з них </a:t>
            </a: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14</a:t>
            </a:r>
            <a:r>
              <a:rPr lang="uk-UA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статей в журналах квартилів </a:t>
            </a:r>
            <a:r>
              <a:rPr lang="de-D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Q1 </a:t>
            </a:r>
            <a:r>
              <a:rPr lang="uk-UA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та </a:t>
            </a:r>
            <a:r>
              <a:rPr lang="de-D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Q2. </a:t>
            </a:r>
            <a:endParaRPr lang="uk-UA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r>
              <a:rPr lang="de-D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H-</a:t>
            </a:r>
            <a:r>
              <a:rPr lang="uk-UA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індекс - 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10</a:t>
            </a:r>
            <a:r>
              <a:rPr lang="uk-UA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, </a:t>
            </a: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r>
              <a:rPr lang="uk-UA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сумарна кількість наукових публікацій в базі </a:t>
            </a:r>
            <a:r>
              <a:rPr lang="de-D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SCOPUS - </a:t>
            </a: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83</a:t>
            </a:r>
            <a:r>
              <a:rPr lang="de-D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.</a:t>
            </a:r>
            <a:endParaRPr lang="de-DE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/>
              <a:cs typeface="Arial Unicode M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C91EA8-CAEC-4277-93ED-0B3130F31284}"/>
              </a:ext>
            </a:extLst>
          </p:cNvPr>
          <p:cNvSpPr/>
          <p:nvPr/>
        </p:nvSpPr>
        <p:spPr bwMode="auto">
          <a:xfrm>
            <a:off x="41826" y="2414121"/>
            <a:ext cx="12108347" cy="4218107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lvl="0" algn="ctr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Наукова робота</a:t>
            </a: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Участь у міжнародних наукових грантах</a:t>
            </a: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C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Науковий керівник гранту </a:t>
            </a: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NATO 2021-2024 "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Інноваційні сонячні елементи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" (грант </a:t>
            </a:r>
            <a:r>
              <a:rPr lang="de-DE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No</a:t>
            </a: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. G5853)</a:t>
            </a: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algn="just"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PI (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науковий керівник української групи)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американсько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-українського дослідницького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проєкту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 (2020-2021 рр.) «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GeSn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alloys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for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improved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current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generation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and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charge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carrier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collection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in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tandem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solar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cell</a:t>
            </a: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» 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грант </a:t>
            </a: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FSA3-20-66707-0 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Фонду цивільних досліджень та розвитку США (</a:t>
            </a: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CRDF Global)</a:t>
            </a: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виконавець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американсько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-українського дослідницького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проєкту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 (2020-2021 рр.) «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Development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of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advanced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thin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film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photovoltaic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materials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based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on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nanocrystals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of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de-DE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cation-substituted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Cu</a:t>
            </a:r>
            <a:r>
              <a:rPr lang="de-DE" b="1" baseline="-25000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2</a:t>
            </a:r>
            <a:r>
              <a:rPr lang="de-DE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ZnSnS</a:t>
            </a:r>
            <a:r>
              <a:rPr lang="de-DE" b="1" baseline="-25000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4</a:t>
            </a: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» 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грант </a:t>
            </a: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FSA-20-66703-0 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Фонду цивільних досліджень та розвитку США (</a:t>
            </a: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CRDF Global)</a:t>
            </a: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720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1B555-1AA7-4DBE-AFDC-8F90FF69F8C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69384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НАУКОВА ТА НАВЧАЛЬНО-МЕТОДИЧНА РОБОТА</a:t>
            </a:r>
            <a:endParaRPr lang="fr-FR" sz="2400" b="1" baseline="-25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D3FA7353-E1DF-4565-A79E-6606541BE926}"/>
              </a:ext>
            </a:extLst>
          </p:cNvPr>
          <p:cNvSpPr/>
          <p:nvPr/>
        </p:nvSpPr>
        <p:spPr bwMode="auto">
          <a:xfrm>
            <a:off x="0" y="638587"/>
            <a:ext cx="12108347" cy="3320250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lvl="0" algn="ctr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Участь у виконанні українських наукових  тем</a:t>
            </a: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C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Є науковим керівником держбюджетної теми МОН 22БФ051-02 «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Процеси переносу заряду та енергії при </a:t>
            </a:r>
            <a:r>
              <a:rPr lang="uk-UA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фотозбудженні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органічно-неорганічних </a:t>
            </a:r>
            <a:r>
              <a:rPr lang="uk-UA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гетероструктур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з квантовими точками та 2D матеріалами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» (2022-2024 рр.)</a:t>
            </a: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Є науковим керівником гранту НФДУ (реєстраційний номер № 2020.02/0134) «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Розробка новітніх </a:t>
            </a:r>
            <a:r>
              <a:rPr lang="uk-UA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тонкоплівкових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матеріалів оптоелектроніки на основі зв’язаних гібридів квантових точок і двовимірних </a:t>
            </a:r>
            <a:r>
              <a:rPr lang="uk-UA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наноструктур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» (2020-2023 рр.)</a:t>
            </a: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Був науковим керівником держбюджетної теми МОН 19БФ051-02 «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Принципи керування оптичними і фотоелектричними властивостями гібридних метал-напівпровідникових плівок та структур </a:t>
            </a:r>
            <a:r>
              <a:rPr lang="uk-UA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нанодіодного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типу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» (2019-2021 рр.)</a:t>
            </a: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C9BA8FE4-7BCC-4DA6-9E17-B13F65766276}"/>
              </a:ext>
            </a:extLst>
          </p:cNvPr>
          <p:cNvSpPr/>
          <p:nvPr/>
        </p:nvSpPr>
        <p:spPr bwMode="auto">
          <a:xfrm>
            <a:off x="0" y="4028040"/>
            <a:ext cx="12108347" cy="2754500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lvl="0" algn="ctr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Навчально-методична робота</a:t>
            </a: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Є координатором спільного україно-німецького науково-освітнього проекту "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Підтримка викладання та наукових досліджень з фізики в Україні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" за підтримки </a:t>
            </a: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DAAD 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та участі Університету технологій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м.Хемніц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(2022-2023 рр.).</a:t>
            </a: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Отримав наступні індивідуальні наукові гранти для проходження наукового стажування в Університеті технологій м.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Хемніц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(Німеччина) в 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09.2018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р., 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08.2019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р. та 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04-08.2021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р.р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.</a:t>
            </a:r>
            <a:r>
              <a:rPr lang="ru-RU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ru-RU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Під</a:t>
            </a:r>
            <a:r>
              <a:rPr lang="ru-RU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ru-RU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керівництвом</a:t>
            </a:r>
            <a:r>
              <a:rPr lang="ru-RU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Кондратенка С.В. </a:t>
            </a:r>
            <a:r>
              <a:rPr lang="ru-RU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захищено</a:t>
            </a:r>
            <a:r>
              <a:rPr lang="ru-RU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2 </a:t>
            </a:r>
            <a:r>
              <a:rPr lang="ru-RU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дисертаційні</a:t>
            </a:r>
            <a:r>
              <a:rPr lang="ru-RU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ru-RU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роботи</a:t>
            </a:r>
            <a:r>
              <a:rPr lang="ru-RU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на </a:t>
            </a:r>
            <a:r>
              <a:rPr lang="ru-RU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здобуття</a:t>
            </a:r>
            <a:r>
              <a:rPr lang="ru-RU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ru-RU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наукового</a:t>
            </a:r>
            <a:r>
              <a:rPr lang="ru-RU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ru-RU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ступеня</a:t>
            </a:r>
            <a:r>
              <a:rPr lang="ru-RU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кандидата </a:t>
            </a:r>
            <a:r>
              <a:rPr lang="ru-RU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фізико-математичних</a:t>
            </a:r>
            <a:r>
              <a:rPr lang="ru-RU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наук (доктора </a:t>
            </a:r>
            <a:r>
              <a:rPr lang="ru-RU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філософії</a:t>
            </a:r>
            <a:r>
              <a:rPr lang="ru-RU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).</a:t>
            </a: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77176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395707B-FDA5-494E-AE57-2D9ED9B6BA7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69384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4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ПЕДАГОГІЧНА РОБОТА</a:t>
            </a:r>
            <a:endParaRPr lang="fr-FR" sz="2400" b="1" baseline="-25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013C7C3D-0AD2-4756-B86B-B5B4B9289DEA}"/>
              </a:ext>
            </a:extLst>
          </p:cNvPr>
          <p:cNvSpPr/>
          <p:nvPr/>
        </p:nvSpPr>
        <p:spPr bwMode="auto">
          <a:xfrm>
            <a:off x="41826" y="805448"/>
            <a:ext cx="12108347" cy="5604230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За звітний період 2018-2023 р. Кондратенка С.В. читав: </a:t>
            </a: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Лекційний курс  “Оптика”  для бакалаврів 1-го курсу фізичного факультету за ОП «Фізика», ОП «Астрономія», ОП «Оптотехніка», ОП «Фізичне матеріалознавство / Неметалічне матеріалознавство».</a:t>
            </a: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Спецкурси для студентів кафедри оптики: «Оптична діагностика напівпровідників», «Основи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фотовольтаїки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», «Основи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наноелектроніки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», «Матеріали електроніки», «Оптика напівпровідників», «Оптика ультрафіолетового та рентгенівського діапазону» ;.</a:t>
            </a: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Підготував методичний посібник:</a:t>
            </a: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С.В. Кондратенко «Основи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наноелектроніки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». Методичний посібник.  Київ: Наукова столиця, 2020 р., для студентів фізичного факультету 154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стор</a:t>
            </a: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Отримав наступні індивідуальні наукові гранти для проходження наукового стажування в Університеті технологій м.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Хемніц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(Німеччина) в 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09.2018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р., 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08.2019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р. та 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04-08.2021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р.р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.</a:t>
            </a: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Під керівництвом Кондратенка С.В. захищено </a:t>
            </a:r>
            <a:r>
              <a:rPr lang="uk-UA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2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дисертаційні роботи на здобуття наукового ступеня кандидата фізико-математичних наук (доктора філософії).</a:t>
            </a: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lvl="0" algn="ctr">
              <a:spcAft>
                <a:spcPts val="0"/>
              </a:spcAft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21997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395707B-FDA5-494E-AE57-2D9ED9B6BA7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69384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400" b="1" cap="all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Організаційно-методична та громадська робота</a:t>
            </a:r>
            <a:endParaRPr lang="fr-FR" sz="2400" b="1" cap="all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013C7C3D-0AD2-4756-B86B-B5B4B9289DEA}"/>
              </a:ext>
            </a:extLst>
          </p:cNvPr>
          <p:cNvSpPr/>
          <p:nvPr/>
        </p:nvSpPr>
        <p:spPr bwMode="auto">
          <a:xfrm>
            <a:off x="0" y="707794"/>
            <a:ext cx="12108347" cy="6052552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Є Вченим секретарем Експертної Ради МОН з фізико-математичних наук</a:t>
            </a: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endParaRPr lang="uk-UA" sz="12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Є експертом Національного агентства із забезпечення якості вищої освіти за спеціальністю 104 «Фізика та астрономія»</a:t>
            </a:r>
          </a:p>
          <a:p>
            <a:pPr marL="285750" indent="-285750" algn="just">
              <a:buFont typeface="Wingdings" panose="05000000000000000000" pitchFamily="2" charset="2"/>
              <a:buChar char="ü"/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Є експертом з експертизи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проєктів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наукових досліджень і науково-технічних (експериментальних розробок), що подаються для участі у конкурсах МОН</a:t>
            </a:r>
          </a:p>
          <a:p>
            <a:pPr marL="285750" indent="-285750" algn="just">
              <a:buFont typeface="Wingdings" panose="05000000000000000000" pitchFamily="2" charset="2"/>
              <a:buChar char="ü"/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вхожу до складу Спеціалізованої Вченої ради – Д26.159.01 Інституту фізики НАН України по захисту дисертацій</a:t>
            </a:r>
          </a:p>
          <a:p>
            <a:pPr marL="285750" indent="-285750" algn="just">
              <a:buFont typeface="Wingdings" panose="05000000000000000000" pitchFamily="2" charset="2"/>
              <a:buChar char="ü"/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Приймаю участь в профорієнтаційній роботі серед учнівської молоді. Є головою журі </a:t>
            </a:r>
            <a:r>
              <a:rPr lang="de-DE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III 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етапу Всеукраїнського конкурсу-захисту науково-дослідних робіт учнів-членів Малої академії наук України секції «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Аерофізика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та космічні дослідження»</a:t>
            </a:r>
          </a:p>
          <a:p>
            <a:pPr marL="285750" indent="-285750" algn="just">
              <a:buFont typeface="Wingdings" panose="05000000000000000000" pitchFamily="2" charset="2"/>
              <a:buChar char="ü"/>
              <a:tabLst>
                <a:tab pos="810260" algn="l"/>
              </a:tabLst>
            </a:pPr>
            <a:endParaRPr lang="uk-UA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Працюю в оргкомітеті щорічної міжнародної наукової конференції «Оптика та високотехнологічне матеріалознавство», яку проводить Київський національний університет імені Тараса Шевченка</a:t>
            </a:r>
          </a:p>
          <a:p>
            <a:pPr lvl="0" algn="just">
              <a:spcAft>
                <a:spcPts val="0"/>
              </a:spcAft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</a:p>
          <a:p>
            <a:pPr marL="285750" lvl="0" indent="-28575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810260" algn="l"/>
              </a:tabLst>
            </a:pP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Є відповідальним за функціонування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міжфакультетської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лабораторії, яка використовує новітній атомно-силовий мікроскоп для дослідження </a:t>
            </a:r>
            <a:r>
              <a:rPr lang="uk-UA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наноструктур</a:t>
            </a:r>
            <a:r>
              <a:rPr lang="uk-UA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80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88D9735-5146-4C0D-BB40-83A2C56BEDB2}"/>
              </a:ext>
            </a:extLst>
          </p:cNvPr>
          <p:cNvSpPr txBox="1">
            <a:spLocks noChangeArrowheads="1"/>
          </p:cNvSpPr>
          <p:nvPr/>
        </p:nvSpPr>
        <p:spPr>
          <a:xfrm>
            <a:off x="1826337" y="2487742"/>
            <a:ext cx="8539325" cy="348309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Bef>
                <a:spcPct val="30000"/>
              </a:spcBef>
              <a:spcAft>
                <a:spcPct val="115000"/>
              </a:spcAft>
            </a:pPr>
            <a:r>
              <a:rPr lang="uk-UA" sz="2800" b="1" dirty="0">
                <a:solidFill>
                  <a:srgbClr val="0066FF"/>
                </a:solidFill>
                <a:latin typeface="Calibri" pitchFamily="34" charset="0"/>
              </a:rPr>
              <a:t>ПРОГРАМА</a:t>
            </a:r>
            <a:br>
              <a:rPr lang="uk-UA" sz="2800" b="1" dirty="0">
                <a:solidFill>
                  <a:srgbClr val="0066FF"/>
                </a:solidFill>
                <a:latin typeface="Calibri" pitchFamily="34" charset="0"/>
              </a:rPr>
            </a:br>
            <a:r>
              <a:rPr lang="uk-UA" sz="2800" b="1" dirty="0">
                <a:solidFill>
                  <a:srgbClr val="0066FF"/>
                </a:solidFill>
                <a:latin typeface="Calibri" pitchFamily="34" charset="0"/>
              </a:rPr>
              <a:t>розвитку кафедри оптики фізичного факультету</a:t>
            </a:r>
            <a:br>
              <a:rPr lang="uk-UA" sz="2800" b="1" dirty="0">
                <a:solidFill>
                  <a:srgbClr val="0066FF"/>
                </a:solidFill>
                <a:latin typeface="Calibri" pitchFamily="34" charset="0"/>
              </a:rPr>
            </a:br>
            <a:r>
              <a:rPr lang="uk-UA" sz="2800" b="1" dirty="0">
                <a:solidFill>
                  <a:srgbClr val="0066FF"/>
                </a:solidFill>
                <a:latin typeface="Calibri" pitchFamily="34" charset="0"/>
              </a:rPr>
              <a:t>Київського національного університету імені Тараса Шевченка</a:t>
            </a:r>
          </a:p>
        </p:txBody>
      </p:sp>
      <p:pic>
        <p:nvPicPr>
          <p:cNvPr id="5" name="Picture 2" descr="http://typical.if.ua/wp-content/uploads/2015/05/%D1%83%D0%BD%D1%96%D0%B2%D0%B5%D1%80.jpg">
            <a:extLst>
              <a:ext uri="{FF2B5EF4-FFF2-40B4-BE49-F238E27FC236}">
                <a16:creationId xmlns:a16="http://schemas.microsoft.com/office/drawing/2014/main" id="{BD6B6AD6-521A-4DFC-A099-64CA41FA1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9" b="26528"/>
          <a:stretch/>
        </p:blipFill>
        <p:spPr bwMode="auto">
          <a:xfrm>
            <a:off x="1126201" y="86177"/>
            <a:ext cx="10228290" cy="24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5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00718FC-A1E8-458A-8093-75A8F6AD0502}"/>
              </a:ext>
            </a:extLst>
          </p:cNvPr>
          <p:cNvSpPr txBox="1">
            <a:spLocks/>
          </p:cNvSpPr>
          <p:nvPr/>
        </p:nvSpPr>
        <p:spPr bwMode="auto">
          <a:xfrm>
            <a:off x="0" y="-26988"/>
            <a:ext cx="12192000" cy="744538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32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КАФЕДРА ОПТИКИ</a:t>
            </a:r>
            <a:endParaRPr lang="fr-FR" sz="3200" b="1" baseline="-25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9708A0C8-4807-44BF-B2F4-D7C4CA090A21}"/>
              </a:ext>
            </a:extLst>
          </p:cNvPr>
          <p:cNvSpPr/>
          <p:nvPr/>
        </p:nvSpPr>
        <p:spPr bwMode="auto">
          <a:xfrm>
            <a:off x="106709" y="5924762"/>
            <a:ext cx="11984707" cy="865046"/>
          </a:xfrm>
          <a:prstGeom prst="roundRect">
            <a:avLst/>
          </a:prstGeom>
          <a:solidFill>
            <a:srgbClr val="00B0F0">
              <a:alpha val="34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ctr">
            <a:noAutofit/>
            <a:flatTx/>
          </a:bodyPr>
          <a:lstStyle/>
          <a:p>
            <a:pPr algn="ctr"/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Підготовлено біля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1,5 </a:t>
            </a:r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тис фахівців-оптиків для потреб науки і освіти.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D6CF75DE-726E-4F47-BECF-9B2FDC52C95A}"/>
              </a:ext>
            </a:extLst>
          </p:cNvPr>
          <p:cNvSpPr/>
          <p:nvPr/>
        </p:nvSpPr>
        <p:spPr bwMode="auto">
          <a:xfrm>
            <a:off x="6913387" y="3706307"/>
            <a:ext cx="5158153" cy="2139380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Випускники в лабораторіях нобелівських лауреатів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/>
              <a:t>В. Г. Кравець </a:t>
            </a:r>
            <a:r>
              <a:rPr lang="uk-UA" sz="1400" dirty="0"/>
              <a:t>- А. </a:t>
            </a:r>
            <a:r>
              <a:rPr lang="uk-UA" sz="1400" dirty="0" err="1"/>
              <a:t>Гейма</a:t>
            </a:r>
            <a:r>
              <a:rPr lang="uk-UA" sz="1400" dirty="0"/>
              <a:t> і К. Новосьолова (2010 р., Манчестер)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/>
              <a:t>В.Ю. Первак </a:t>
            </a:r>
            <a:r>
              <a:rPr lang="uk-UA" sz="1400" dirty="0"/>
              <a:t>- </a:t>
            </a:r>
            <a:r>
              <a:rPr lang="uk-UA" sz="1400" dirty="0" err="1"/>
              <a:t>Т.Хенша</a:t>
            </a:r>
            <a:r>
              <a:rPr lang="uk-UA" sz="1400" dirty="0"/>
              <a:t> (2005 р., Мюнхен)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/>
              <a:t>І.В. </a:t>
            </a:r>
            <a:r>
              <a:rPr lang="uk-UA" sz="2000" dirty="0" err="1"/>
              <a:t>Доценко</a:t>
            </a:r>
            <a:r>
              <a:rPr lang="uk-UA" sz="2000" dirty="0"/>
              <a:t> - </a:t>
            </a:r>
            <a:r>
              <a:rPr lang="uk-UA" sz="1400" dirty="0"/>
              <a:t>С. </a:t>
            </a:r>
            <a:r>
              <a:rPr lang="uk-UA" sz="1400" dirty="0" err="1"/>
              <a:t>Ароша</a:t>
            </a:r>
            <a:r>
              <a:rPr lang="uk-UA" sz="1400" dirty="0"/>
              <a:t> (2012р., Париж)</a:t>
            </a:r>
            <a:endParaRPr lang="en-US" sz="1400" dirty="0"/>
          </a:p>
        </p:txBody>
      </p:sp>
      <p:sp>
        <p:nvSpPr>
          <p:cNvPr id="13" name="Rectangle: Rounded Corners 19">
            <a:extLst>
              <a:ext uri="{FF2B5EF4-FFF2-40B4-BE49-F238E27FC236}">
                <a16:creationId xmlns:a16="http://schemas.microsoft.com/office/drawing/2014/main" id="{37D74D5B-FC51-417F-B225-10E5EA18B425}"/>
              </a:ext>
            </a:extLst>
          </p:cNvPr>
          <p:cNvSpPr/>
          <p:nvPr/>
        </p:nvSpPr>
        <p:spPr bwMode="auto">
          <a:xfrm>
            <a:off x="134019" y="3107134"/>
            <a:ext cx="6529757" cy="545123"/>
          </a:xfrm>
          <a:prstGeom prst="roundRect">
            <a:avLst/>
          </a:prstGeom>
          <a:solidFill>
            <a:srgbClr val="00B0F0">
              <a:alpha val="34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ctr">
            <a:noAutofit/>
            <a:flatTx/>
          </a:bodyPr>
          <a:lstStyle/>
          <a:p>
            <a:pPr algn="ctr"/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Наукові Школи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4" name="Rectangle: Rounded Corners 20">
            <a:extLst>
              <a:ext uri="{FF2B5EF4-FFF2-40B4-BE49-F238E27FC236}">
                <a16:creationId xmlns:a16="http://schemas.microsoft.com/office/drawing/2014/main" id="{EE42C839-8887-47F2-9341-885DAE79206C}"/>
              </a:ext>
            </a:extLst>
          </p:cNvPr>
          <p:cNvSpPr/>
          <p:nvPr/>
        </p:nvSpPr>
        <p:spPr bwMode="auto">
          <a:xfrm>
            <a:off x="82365" y="3706307"/>
            <a:ext cx="3183349" cy="2139381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sz="2000" dirty="0"/>
              <a:t>«Спектроскопія невпорядкованих та </a:t>
            </a:r>
            <a:r>
              <a:rPr lang="uk-UA" sz="2000" dirty="0" err="1"/>
              <a:t>домішкових</a:t>
            </a:r>
            <a:r>
              <a:rPr lang="uk-UA" sz="2000" dirty="0"/>
              <a:t> конденсованих систем» </a:t>
            </a:r>
          </a:p>
          <a:p>
            <a:pPr algn="ctr"/>
            <a:r>
              <a:rPr lang="uk-UA" sz="2000" dirty="0"/>
              <a:t>засновник </a:t>
            </a:r>
          </a:p>
          <a:p>
            <a:pPr algn="ctr"/>
            <a:r>
              <a:rPr lang="uk-UA" sz="2000" dirty="0"/>
              <a:t>проф. Білий М.У.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5" name="Rectangle: Rounded Corners 21">
            <a:extLst>
              <a:ext uri="{FF2B5EF4-FFF2-40B4-BE49-F238E27FC236}">
                <a16:creationId xmlns:a16="http://schemas.microsoft.com/office/drawing/2014/main" id="{8061A7AE-8F33-4490-9F56-4B9E8DF207A9}"/>
              </a:ext>
            </a:extLst>
          </p:cNvPr>
          <p:cNvSpPr/>
          <p:nvPr/>
        </p:nvSpPr>
        <p:spPr bwMode="auto">
          <a:xfrm>
            <a:off x="3355759" y="3706308"/>
            <a:ext cx="3308017" cy="2139380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ru-RU" sz="2000" dirty="0"/>
              <a:t>«</a:t>
            </a:r>
            <a:r>
              <a:rPr lang="ru-RU" sz="2000" dirty="0" err="1"/>
              <a:t>Металооптика</a:t>
            </a:r>
            <a:r>
              <a:rPr lang="ru-RU" sz="2000" dirty="0"/>
              <a:t> та </a:t>
            </a:r>
            <a:r>
              <a:rPr lang="ru-RU" sz="2000" dirty="0" err="1"/>
              <a:t>спектроеліпсометрія</a:t>
            </a:r>
            <a:r>
              <a:rPr lang="ru-RU" sz="2000" dirty="0"/>
              <a:t> </a:t>
            </a:r>
            <a:r>
              <a:rPr lang="ru-RU" sz="2000" dirty="0" err="1"/>
              <a:t>поверхні</a:t>
            </a:r>
            <a:r>
              <a:rPr lang="ru-RU" sz="2000" dirty="0"/>
              <a:t>»</a:t>
            </a:r>
          </a:p>
          <a:p>
            <a:pPr algn="ctr"/>
            <a:r>
              <a:rPr lang="ru-RU" sz="2000" dirty="0"/>
              <a:t> </a:t>
            </a:r>
            <a:r>
              <a:rPr lang="ru-RU" sz="2000" dirty="0" err="1"/>
              <a:t>засновник</a:t>
            </a:r>
            <a:r>
              <a:rPr lang="ru-RU" sz="2000" dirty="0"/>
              <a:t> </a:t>
            </a:r>
          </a:p>
          <a:p>
            <a:pPr algn="ctr"/>
            <a:r>
              <a:rPr lang="ru-RU" sz="2000" dirty="0"/>
              <a:t>проф. </a:t>
            </a:r>
            <a:r>
              <a:rPr lang="ru-RU" sz="2000" dirty="0" err="1"/>
              <a:t>Шишловський</a:t>
            </a:r>
            <a:r>
              <a:rPr lang="ru-RU" sz="2000" dirty="0"/>
              <a:t> О.А.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20EE8607-6377-4D7F-88EF-94A70366E519}"/>
              </a:ext>
            </a:extLst>
          </p:cNvPr>
          <p:cNvSpPr/>
          <p:nvPr/>
        </p:nvSpPr>
        <p:spPr bwMode="auto">
          <a:xfrm>
            <a:off x="100584" y="747560"/>
            <a:ext cx="6563192" cy="1354765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Викладацький штат кафедри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2 професори: </a:t>
            </a:r>
            <a:r>
              <a:rPr lang="ru-RU" dirty="0"/>
              <a:t>Кондратенко</a:t>
            </a:r>
            <a:r>
              <a:rPr lang="en-US" dirty="0"/>
              <a:t> </a:t>
            </a:r>
            <a:r>
              <a:rPr lang="ru-RU" dirty="0"/>
              <a:t>С.В., </a:t>
            </a:r>
            <a:r>
              <a:rPr lang="ru-RU" dirty="0" err="1"/>
              <a:t>Зеленський</a:t>
            </a:r>
            <a:r>
              <a:rPr lang="en-US" dirty="0"/>
              <a:t> </a:t>
            </a:r>
            <a:r>
              <a:rPr lang="ru-RU" dirty="0"/>
              <a:t>С.Є</a:t>
            </a:r>
            <a:r>
              <a:rPr lang="en-US" dirty="0"/>
              <a:t>.</a:t>
            </a:r>
            <a:endParaRPr lang="uk-U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6</a:t>
            </a:r>
            <a:r>
              <a:rPr lang="uk-UA" dirty="0"/>
              <a:t> доцентів</a:t>
            </a:r>
            <a:r>
              <a:rPr lang="en-US" dirty="0"/>
              <a:t>: </a:t>
            </a:r>
            <a:r>
              <a:rPr lang="uk-UA" dirty="0" err="1"/>
              <a:t>Копишинський</a:t>
            </a:r>
            <a:r>
              <a:rPr lang="en-US" dirty="0"/>
              <a:t> </a:t>
            </a:r>
            <a:r>
              <a:rPr lang="uk-UA" dirty="0"/>
              <a:t>О.В.</a:t>
            </a:r>
            <a:r>
              <a:rPr lang="en-US" dirty="0"/>
              <a:t> </a:t>
            </a:r>
            <a:r>
              <a:rPr lang="uk-UA" dirty="0"/>
              <a:t>,  Макаренко О.В.,  </a:t>
            </a:r>
            <a:r>
              <a:rPr lang="uk-UA" dirty="0" err="1"/>
              <a:t>Прокопець</a:t>
            </a:r>
            <a:r>
              <a:rPr lang="uk-UA" dirty="0"/>
              <a:t> В.М , </a:t>
            </a:r>
            <a:r>
              <a:rPr lang="uk-UA" dirty="0" err="1"/>
              <a:t>Яблочкова</a:t>
            </a:r>
            <a:r>
              <a:rPr lang="en-US" dirty="0"/>
              <a:t> </a:t>
            </a:r>
            <a:r>
              <a:rPr lang="uk-UA" dirty="0"/>
              <a:t>К.С. ,</a:t>
            </a:r>
            <a:r>
              <a:rPr lang="en-US" dirty="0"/>
              <a:t> </a:t>
            </a:r>
            <a:r>
              <a:rPr lang="uk-UA" dirty="0" err="1"/>
              <a:t>Якунов</a:t>
            </a:r>
            <a:r>
              <a:rPr lang="en-US" dirty="0"/>
              <a:t> </a:t>
            </a:r>
            <a:r>
              <a:rPr lang="uk-UA" dirty="0"/>
              <a:t>А.В., Ящук</a:t>
            </a:r>
            <a:r>
              <a:rPr lang="en-US" dirty="0"/>
              <a:t> </a:t>
            </a:r>
            <a:r>
              <a:rPr lang="uk-UA" dirty="0"/>
              <a:t>В.П.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6CD78C18-005D-4015-BE7A-8ECB44DA2EDB}"/>
              </a:ext>
            </a:extLst>
          </p:cNvPr>
          <p:cNvSpPr/>
          <p:nvPr/>
        </p:nvSpPr>
        <p:spPr bwMode="auto">
          <a:xfrm>
            <a:off x="6933263" y="757087"/>
            <a:ext cx="5158153" cy="1354764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Викладачі поза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штатом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 err="1"/>
              <a:t>чл</a:t>
            </a:r>
            <a:r>
              <a:rPr lang="uk-UA" dirty="0"/>
              <a:t>. </a:t>
            </a:r>
            <a:r>
              <a:rPr lang="uk-UA" dirty="0" err="1"/>
              <a:t>кор</a:t>
            </a:r>
            <a:r>
              <a:rPr lang="uk-UA" dirty="0"/>
              <a:t>. </a:t>
            </a:r>
            <a:r>
              <a:rPr lang="uk-UA" dirty="0" err="1"/>
              <a:t>Лихоліт</a:t>
            </a:r>
            <a:r>
              <a:rPr lang="uk-UA" dirty="0"/>
              <a:t> М.І. (КП СПб «Арсенал»)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Рибалочка А.В. (завідувач відділу ІФН НАНУ)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9" name="Rectangle: Rounded Corners 11">
            <a:extLst>
              <a:ext uri="{FF2B5EF4-FFF2-40B4-BE49-F238E27FC236}">
                <a16:creationId xmlns:a16="http://schemas.microsoft.com/office/drawing/2014/main" id="{DF681977-C027-4291-B95C-084EF9938A3E}"/>
              </a:ext>
            </a:extLst>
          </p:cNvPr>
          <p:cNvSpPr/>
          <p:nvPr/>
        </p:nvSpPr>
        <p:spPr bwMode="auto">
          <a:xfrm>
            <a:off x="6933263" y="2153555"/>
            <a:ext cx="5158153" cy="1498702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Навчально-допоміжний персонал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зав. навчальної лабораторії (1),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інженер 1 категорії (4),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інженер 2 категорії (3),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інженер (1)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20" name="Rectangle: Rounded Corners 14">
            <a:extLst>
              <a:ext uri="{FF2B5EF4-FFF2-40B4-BE49-F238E27FC236}">
                <a16:creationId xmlns:a16="http://schemas.microsoft.com/office/drawing/2014/main" id="{C5F56A5D-6A63-4A4C-9B26-BF31E475967A}"/>
              </a:ext>
            </a:extLst>
          </p:cNvPr>
          <p:cNvSpPr/>
          <p:nvPr/>
        </p:nvSpPr>
        <p:spPr bwMode="auto">
          <a:xfrm>
            <a:off x="117300" y="2171951"/>
            <a:ext cx="6563192" cy="881133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sz="1600" dirty="0"/>
              <a:t>Середнє річне педагогічне навантаження на 1 штатного викладача становить 510 годин (з них навчальних занять – 360 годин).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46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93">
            <a:extLst>
              <a:ext uri="{FF2B5EF4-FFF2-40B4-BE49-F238E27FC236}">
                <a16:creationId xmlns:a16="http://schemas.microsoft.com/office/drawing/2014/main" id="{2E27639F-6E03-4BA9-9756-78F6E7D8C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179831"/>
              </p:ext>
            </p:extLst>
          </p:nvPr>
        </p:nvGraphicFramePr>
        <p:xfrm>
          <a:off x="3156512" y="4641771"/>
          <a:ext cx="4354645" cy="2198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CorelDRAW" r:id="rId3" imgW="1951200" imgH="987120" progId="CorelDraw.Graphic.20">
                  <p:embed/>
                </p:oleObj>
              </mc:Choice>
              <mc:Fallback>
                <p:oleObj name="CorelDRAW" r:id="rId3" imgW="1951200" imgH="987120" progId="CorelDraw.Graphic.20">
                  <p:embed/>
                  <p:pic>
                    <p:nvPicPr>
                      <p:cNvPr id="94" name="Object 93">
                        <a:extLst>
                          <a:ext uri="{FF2B5EF4-FFF2-40B4-BE49-F238E27FC236}">
                            <a16:creationId xmlns:a16="http://schemas.microsoft.com/office/drawing/2014/main" id="{214E3CCB-3D06-49BF-8F6A-D96F1AB27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6512" y="4641771"/>
                        <a:ext cx="4354645" cy="2198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7">
            <a:extLst>
              <a:ext uri="{FF2B5EF4-FFF2-40B4-BE49-F238E27FC236}">
                <a16:creationId xmlns:a16="http://schemas.microsoft.com/office/drawing/2014/main" id="{63A377DE-23C6-487E-B7A1-1EEFB1AE3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77914"/>
              </p:ext>
            </p:extLst>
          </p:nvPr>
        </p:nvGraphicFramePr>
        <p:xfrm>
          <a:off x="-2" y="4641771"/>
          <a:ext cx="3280887" cy="2216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CorelDRAW" r:id="rId5" imgW="1438372" imgH="972281" progId="CorelDraw.Graphic.20">
                  <p:embed/>
                </p:oleObj>
              </mc:Choice>
              <mc:Fallback>
                <p:oleObj name="CorelDRAW" r:id="rId5" imgW="1438372" imgH="972281" progId="CorelDraw.Graphic.20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66032B1F-E890-4D15-B1CF-ECE2A9A035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" y="4641771"/>
                        <a:ext cx="3280887" cy="2216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CFD296-DB42-485F-A314-C242C9A6B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818" y="4691876"/>
            <a:ext cx="4718154" cy="2098106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49591D9-0999-4D54-BAB4-2C3E94AE30C2}"/>
              </a:ext>
            </a:extLst>
          </p:cNvPr>
          <p:cNvSpPr txBox="1">
            <a:spLocks/>
          </p:cNvSpPr>
          <p:nvPr/>
        </p:nvSpPr>
        <p:spPr bwMode="auto">
          <a:xfrm>
            <a:off x="0" y="-26988"/>
            <a:ext cx="12192000" cy="744538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3200" b="1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НАВЧАННЯ</a:t>
            </a:r>
            <a:endParaRPr lang="fr-FR" sz="3200" b="1" baseline="-25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A94139BE-7C07-4AAA-B2D7-FF76CB282616}"/>
              </a:ext>
            </a:extLst>
          </p:cNvPr>
          <p:cNvSpPr/>
          <p:nvPr/>
        </p:nvSpPr>
        <p:spPr bwMode="auto">
          <a:xfrm>
            <a:off x="6119554" y="909319"/>
            <a:ext cx="5887324" cy="3613262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За спеціальністю 152 «Метрологія та інформаційно-вимірювальна техніка»:</a:t>
            </a:r>
          </a:p>
          <a:p>
            <a:pPr algn="ctr"/>
            <a:endParaRPr lang="uk-U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/>
              <a:t>бакалаврів за освітньою програмою «</a:t>
            </a:r>
            <a:r>
              <a:rPr lang="uk-UA" sz="2000" b="1" dirty="0"/>
              <a:t>ОПТОТЕХНІКА</a:t>
            </a:r>
            <a:r>
              <a:rPr lang="uk-UA" sz="2000" dirty="0"/>
              <a:t>» 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uk-U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/>
              <a:t>магістрів за освітньою програмою      «</a:t>
            </a:r>
            <a:r>
              <a:rPr lang="uk-UA" sz="2000" b="1" dirty="0"/>
              <a:t>ЛАЗЕРНА І ОПТОЕЛЕКТРОННА ТЕХНІКА</a:t>
            </a:r>
            <a:r>
              <a:rPr lang="uk-UA" sz="2000" dirty="0"/>
              <a:t>» </a:t>
            </a:r>
            <a:endParaRPr lang="uk-UA" sz="1400" dirty="0"/>
          </a:p>
        </p:txBody>
      </p:sp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A0F770DA-4F53-4C89-AAE5-573257373BDA}"/>
              </a:ext>
            </a:extLst>
          </p:cNvPr>
          <p:cNvSpPr/>
          <p:nvPr/>
        </p:nvSpPr>
        <p:spPr bwMode="auto">
          <a:xfrm>
            <a:off x="201418" y="909319"/>
            <a:ext cx="5894581" cy="3663368"/>
          </a:xfrm>
          <a:prstGeom prst="roundRect">
            <a:avLst/>
          </a:prstGeom>
          <a:solidFill>
            <a:srgbClr val="00B0F0">
              <a:alpha val="62000"/>
            </a:srgbClr>
          </a:solidFill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  <a:flatTx/>
          </a:bodyPr>
          <a:lstStyle/>
          <a:p>
            <a:pPr algn="ctr"/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З 2023 року розпочато підготовку студентів за спеціальністю 104 «Фізика та астрономія»:</a:t>
            </a:r>
          </a:p>
          <a:p>
            <a:pPr algn="ctr"/>
            <a:endParaRPr lang="uk-U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/>
              <a:t>бакалаврів за освітньою програмою «</a:t>
            </a:r>
            <a:r>
              <a:rPr lang="uk-UA" sz="2000" b="1" dirty="0"/>
              <a:t>ОПТИКА</a:t>
            </a:r>
            <a:r>
              <a:rPr lang="uk-UA" sz="2000" dirty="0"/>
              <a:t>»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/>
              <a:t>магістрів за освітньою програмою     «</a:t>
            </a:r>
            <a:r>
              <a:rPr lang="uk-UA" sz="2000" b="1" dirty="0"/>
              <a:t>ОПТИКА, ЛАЗЕРНА І ФІЗИКА</a:t>
            </a:r>
            <a:r>
              <a:rPr lang="uk-UA" sz="2000" dirty="0"/>
              <a:t>»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/>
              <a:t>докторів філософії  за освітньою програмою «</a:t>
            </a:r>
            <a:r>
              <a:rPr lang="uk-UA" sz="2000" b="1" dirty="0"/>
              <a:t>ФІЗИКА ТА АСТРОНОМІЯ</a:t>
            </a:r>
            <a:r>
              <a:rPr lang="uk-UA" sz="2000" dirty="0"/>
              <a:t>» 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55280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00718FC-A1E8-458A-8093-75A8F6AD0502}"/>
              </a:ext>
            </a:extLst>
          </p:cNvPr>
          <p:cNvSpPr txBox="1">
            <a:spLocks/>
          </p:cNvSpPr>
          <p:nvPr/>
        </p:nvSpPr>
        <p:spPr bwMode="auto">
          <a:xfrm>
            <a:off x="0" y="-26988"/>
            <a:ext cx="12192000" cy="744538"/>
          </a:xfrm>
          <a:prstGeom prst="rect">
            <a:avLst/>
          </a:prstGeom>
          <a:gradFill rotWithShape="0">
            <a:gsLst>
              <a:gs pos="0">
                <a:srgbClr val="0066FF"/>
              </a:gs>
              <a:gs pos="50000">
                <a:srgbClr val="0099FF"/>
              </a:gs>
              <a:gs pos="100000">
                <a:srgbClr val="0066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3200" b="1" baseline="-25000" dirty="0">
                <a:solidFill>
                  <a:schemeClr val="bg1"/>
                </a:solidFill>
                <a:latin typeface="Calibri" pitchFamily="34" charset="0"/>
                <a:cs typeface="Arial" charset="0"/>
              </a:rPr>
              <a:t>МІЖНАРОДНІ ЗВ’ЯЗКИ</a:t>
            </a:r>
            <a:endParaRPr lang="fr-FR" sz="3200" b="1" baseline="-25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008AF9-41BE-4AC9-AF44-229AE0B611C3}"/>
              </a:ext>
            </a:extLst>
          </p:cNvPr>
          <p:cNvSpPr txBox="1"/>
          <p:nvPr/>
        </p:nvSpPr>
        <p:spPr>
          <a:xfrm>
            <a:off x="537029" y="892473"/>
            <a:ext cx="113646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000" dirty="0"/>
              <a:t>В рам­ках Угод про спів­робіт­ницт­во з Універ­­си­те­том </a:t>
            </a:r>
            <a:r>
              <a:rPr lang="uk-UA" sz="2000" dirty="0" err="1"/>
              <a:t>Шизу­о­ка</a:t>
            </a:r>
            <a:r>
              <a:rPr lang="uk-UA" sz="2000" dirty="0"/>
              <a:t> (Японія)</a:t>
            </a:r>
            <a:r>
              <a:rPr lang="en-US" sz="2000" dirty="0"/>
              <a:t>,</a:t>
            </a:r>
            <a:r>
              <a:rPr lang="uk-UA" sz="2000" dirty="0"/>
              <a:t> Технологічним Університетом </a:t>
            </a:r>
            <a:r>
              <a:rPr lang="uk-UA" sz="2000" dirty="0" err="1"/>
              <a:t>м.Хемніц</a:t>
            </a:r>
            <a:r>
              <a:rPr lang="uk-UA" sz="2000" dirty="0"/>
              <a:t> (Німеччина) та Європейським управлінням з вільної електронної рентгенівської</a:t>
            </a:r>
            <a:r>
              <a:rPr lang="en-US" sz="2000" dirty="0"/>
              <a:t> </a:t>
            </a:r>
            <a:r>
              <a:rPr lang="uk-UA" sz="2000" dirty="0"/>
              <a:t>лазерної установки </a:t>
            </a:r>
            <a:r>
              <a:rPr lang="uk-UA" sz="2000" dirty="0" err="1"/>
              <a:t>ГмбХ</a:t>
            </a:r>
            <a:r>
              <a:rPr lang="uk-UA" sz="2000" dirty="0"/>
              <a:t> організовано стажування студентів, аспірантів та моло­дих дослід­ни­ків.</a:t>
            </a:r>
          </a:p>
          <a:p>
            <a:pPr algn="just"/>
            <a:endParaRPr lang="uk-UA" sz="2000" dirty="0"/>
          </a:p>
          <a:p>
            <a:pPr algn="just"/>
            <a:r>
              <a:rPr lang="uk-UA" sz="2000" dirty="0"/>
              <a:t>Кафедра оптики пос­тій­но підт­римує наукові зв'яз­ки з універ­­ситетами та дослід­ниць­кими цент­рами США, Японії, Фран­ції, Німеч­чини, Південної Кореї та Китаю.</a:t>
            </a:r>
            <a:endParaRPr lang="en-US" sz="2000" dirty="0"/>
          </a:p>
          <a:p>
            <a:pPr algn="just"/>
            <a:endParaRPr lang="uk-UA" sz="2000" dirty="0"/>
          </a:p>
          <a:p>
            <a:pPr algn="just"/>
            <a:r>
              <a:rPr lang="uk-UA" sz="2000" dirty="0"/>
              <a:t>За підтримки </a:t>
            </a:r>
            <a:r>
              <a:rPr lang="en-US" sz="2000" dirty="0"/>
              <a:t>DAAD </a:t>
            </a:r>
            <a:r>
              <a:rPr lang="uk-UA" sz="2000" dirty="0"/>
              <a:t>організовано читання лекцій та проведення лабораторних робіт із залученням професорів та обладнання Технологічного Університету </a:t>
            </a:r>
            <a:r>
              <a:rPr lang="uk-UA" sz="2000" dirty="0" err="1"/>
              <a:t>м.Хемніц</a:t>
            </a:r>
            <a:r>
              <a:rPr lang="uk-UA" sz="2000" dirty="0"/>
              <a:t> (Німеччина).</a:t>
            </a:r>
          </a:p>
          <a:p>
            <a:pPr algn="just"/>
            <a:endParaRPr lang="uk-UA" sz="2000" b="1" dirty="0"/>
          </a:p>
        </p:txBody>
      </p:sp>
      <p:pic>
        <p:nvPicPr>
          <p:cNvPr id="22" name="Picture 255" descr="Ð ÐµÐ·ÑÐ»ÑÑÐ°Ñ Ð¿Ð¾ÑÑÐºÑ Ð·Ð¾Ð±ÑÐ°Ð¶ÐµÐ½Ñ Ð·Ð° Ð·Ð°Ð¿Ð¸ÑÐ¾Ð¼ &quot;le mans university&quot;">
            <a:extLst>
              <a:ext uri="{FF2B5EF4-FFF2-40B4-BE49-F238E27FC236}">
                <a16:creationId xmlns:a16="http://schemas.microsoft.com/office/drawing/2014/main" id="{6FEE855B-9741-4633-9EA4-F1C5095EC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3" b="31416"/>
          <a:stretch/>
        </p:blipFill>
        <p:spPr bwMode="auto">
          <a:xfrm>
            <a:off x="7902563" y="5551982"/>
            <a:ext cx="3876243" cy="131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9" descr="Ð ÐµÐ·ÑÐ»ÑÑÐ°Ñ Ð¿Ð¾ÑÑÐºÑ Ð·Ð¾Ð±ÑÐ°Ð¶ÐµÐ½Ñ Ð·Ð° Ð·Ð°Ð¿Ð¸ÑÐ¾Ð¼ &quot;Shizuoka university logo&quot;">
            <a:extLst>
              <a:ext uri="{FF2B5EF4-FFF2-40B4-BE49-F238E27FC236}">
                <a16:creationId xmlns:a16="http://schemas.microsoft.com/office/drawing/2014/main" id="{D0EA7FF8-DB9A-42BA-AAF3-DE48127F7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2" y="4545272"/>
            <a:ext cx="3351679" cy="223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76" descr="The Deutscher Akademischer Austauschdienst (DAAD) Program — Studio for  Teaching &amp; Learning">
            <a:extLst>
              <a:ext uri="{FF2B5EF4-FFF2-40B4-BE49-F238E27FC236}">
                <a16:creationId xmlns:a16="http://schemas.microsoft.com/office/drawing/2014/main" id="{F63F14D7-9B42-418D-9BC2-1CFFFA84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29" y="4288995"/>
            <a:ext cx="2840611" cy="142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chnische Universität Chemnitz Logo Vector - (.SVG + .PNG) - Logovtor.Com">
            <a:extLst>
              <a:ext uri="{FF2B5EF4-FFF2-40B4-BE49-F238E27FC236}">
                <a16:creationId xmlns:a16="http://schemas.microsoft.com/office/drawing/2014/main" id="{FAB4C9BD-5EB2-4426-9163-04D2540D4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551" y="4545272"/>
            <a:ext cx="3725425" cy="20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772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1753</Words>
  <Application>Microsoft Office PowerPoint</Application>
  <PresentationFormat>Широкоэкранный</PresentationFormat>
  <Paragraphs>167</Paragraphs>
  <Slides>17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Comic Sans MS</vt:lpstr>
      <vt:lpstr>Times New Roman</vt:lpstr>
      <vt:lpstr>Wingdings</vt:lpstr>
      <vt:lpstr>Тема Office</vt:lpstr>
      <vt:lpstr>CorelDRAW</vt:lpstr>
      <vt:lpstr>Звіт про навчально-методичну та наукову роботу  доктора фізико-математичних наук, професора кафедри оптики фізичного факультету Київського національного університету імені Тараса Шевченка  Кондратенка Сергія Вікторовича  за період 2018 - 2023 рр.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Serhiy Kondratenko</dc:creator>
  <cp:lastModifiedBy>Serhiy Kondratenko</cp:lastModifiedBy>
  <cp:revision>35</cp:revision>
  <dcterms:created xsi:type="dcterms:W3CDTF">2023-11-16T08:25:29Z</dcterms:created>
  <dcterms:modified xsi:type="dcterms:W3CDTF">2023-11-23T20:16:30Z</dcterms:modified>
</cp:coreProperties>
</file>